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Proxima Nova"/>
      <p:regular r:id="rId33"/>
      <p:bold r:id="rId34"/>
      <p:italic r:id="rId35"/>
      <p:boldItalic r:id="rId36"/>
    </p:embeddedFont>
    <p:embeddedFont>
      <p:font typeface="Alfa Slab One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italic.fntdata"/><Relationship Id="rId12" Type="http://schemas.openxmlformats.org/officeDocument/2006/relationships/slide" Target="slides/slide7.xml"/><Relationship Id="rId34" Type="http://schemas.openxmlformats.org/officeDocument/2006/relationships/font" Target="fonts/ProximaNova-bold.fntdata"/><Relationship Id="rId15" Type="http://schemas.openxmlformats.org/officeDocument/2006/relationships/slide" Target="slides/slide10.xml"/><Relationship Id="rId37" Type="http://schemas.openxmlformats.org/officeDocument/2006/relationships/font" Target="fonts/AlfaSlabOne-regular.fntdata"/><Relationship Id="rId14" Type="http://schemas.openxmlformats.org/officeDocument/2006/relationships/slide" Target="slides/slide9.xml"/><Relationship Id="rId36" Type="http://schemas.openxmlformats.org/officeDocument/2006/relationships/font" Target="fonts/ProximaNova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6033a9ba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6033a9ba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6033a9ba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6033a9ba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6033a9ba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6033a9ba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6033a9ba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6033a9ba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67e3815a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67e3815a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6033a9ba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6033a9ba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6886a3eb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6886a3eb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6886a3eb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56886a3eb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6886a3eb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6886a3eb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6033a9ba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6033a9ba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aef3b699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aef3b699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67e3815a1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67e3815a1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67e3815a1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67e3815a1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67e3815a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67e3815a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67e3815a1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67e3815a1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6886a3ebc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6886a3eb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6886a3ebc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56886a3eb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6886a3ebc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6886a3ebc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aef3b699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aef3b699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aef3b699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aef3b699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53127903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53127903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aef3b69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aef3b69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6033a9ba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56033a9ba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67e3815a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67e3815a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6033a9ba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6033a9b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6033a9ba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6033a9ba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37.png"/><Relationship Id="rId5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i.org/10.3390/diagnostics1202024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Admissions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Dylan Kemp (V00947368)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Kate Ueda (V00887735)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 Eppler (V00938776)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Linear Regression to Predict Duration of Hospital Stay</a:t>
            </a:r>
            <a:endParaRPr sz="2000"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700" y="572700"/>
            <a:ext cx="2702701" cy="9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00" y="1564438"/>
            <a:ext cx="3573403" cy="345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589917"/>
            <a:ext cx="3493451" cy="340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9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Random Forest Regression - Model One</a:t>
            </a:r>
            <a:endParaRPr sz="2600"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00" y="1116550"/>
            <a:ext cx="342366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636" y="1116550"/>
            <a:ext cx="3482084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2759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Random Forest Regression - Model One</a:t>
            </a:r>
            <a:endParaRPr sz="2600"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850" y="643975"/>
            <a:ext cx="6774300" cy="449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78900"/>
            <a:ext cx="85206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Cross Validation Scores - Model One</a:t>
            </a:r>
            <a:endParaRPr sz="2600"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075" y="767750"/>
            <a:ext cx="6307426" cy="41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33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Improving </a:t>
            </a:r>
            <a:r>
              <a:rPr lang="en" sz="1820"/>
              <a:t>Random Forest Regression </a:t>
            </a:r>
            <a:endParaRPr sz="1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Expanding Features For Better Prediction </a:t>
            </a:r>
            <a:endParaRPr sz="1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t/>
            </a:r>
            <a:endParaRPr sz="2540"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75" y="1296650"/>
            <a:ext cx="4172518" cy="32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450" y="1229112"/>
            <a:ext cx="4280101" cy="3298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8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Improving </a:t>
            </a:r>
            <a:r>
              <a:rPr lang="en" sz="2400"/>
              <a:t>Random Forest Regression</a:t>
            </a:r>
            <a:endParaRPr sz="1600"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988" y="838800"/>
            <a:ext cx="6154017" cy="408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78900"/>
            <a:ext cx="85206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00"/>
              <a:t>Improving Random Forest Regression - </a:t>
            </a:r>
            <a:r>
              <a:rPr lang="en" sz="1900"/>
              <a:t>Cross Validation Scores</a:t>
            </a:r>
            <a:endParaRPr sz="1900"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300" y="741875"/>
            <a:ext cx="6481376" cy="424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78900"/>
            <a:ext cx="85206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Reduce Error Margin By Bounding Label</a:t>
            </a:r>
            <a:endParaRPr sz="2600"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513" y="3929600"/>
            <a:ext cx="29813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638" y="589488"/>
            <a:ext cx="4104546" cy="42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1071" y="672575"/>
            <a:ext cx="3236241" cy="3257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78900"/>
            <a:ext cx="85206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Reduce Error Margin By Bounding Label</a:t>
            </a:r>
            <a:endParaRPr sz="2600"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25" y="1900238"/>
            <a:ext cx="595312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Logistic Regression to Predict Admission Outcome</a:t>
            </a:r>
            <a:endParaRPr sz="2400"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050" y="1166288"/>
            <a:ext cx="204787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850" y="2106488"/>
            <a:ext cx="6300300" cy="25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hospital admissions dataset contains information about patients admitted to Hero DMC Heart Institute, Unit of Dayanand Medical College and Hospital in Ludhiana, Punjab, India over a period of two years.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cardiology unit had 14,845 admissions corresponding to 12,238 patients, of which 1921 had multiple admissions.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dataset includes patient demographics, patient history, medical conditions, and outcomes indicating whether the patient was discharged or expired in the hospital.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638" y="1442263"/>
            <a:ext cx="5836725" cy="21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2"/>
          <p:cNvSpPr txBox="1"/>
          <p:nvPr/>
        </p:nvSpPr>
        <p:spPr>
          <a:xfrm>
            <a:off x="2557550" y="4056550"/>
            <a:ext cx="54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duration of stay / duration of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intensive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unit stay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575" y="1053875"/>
            <a:ext cx="2425700" cy="365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871" y="1182225"/>
            <a:ext cx="1915375" cy="12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/>
          <p:nvPr/>
        </p:nvSpPr>
        <p:spPr>
          <a:xfrm>
            <a:off x="2834450" y="4244775"/>
            <a:ext cx="1984200" cy="4977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2950" y="1508700"/>
            <a:ext cx="2891958" cy="22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013" y="1569248"/>
            <a:ext cx="3448475" cy="25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/>
        </p:nvSpPr>
        <p:spPr>
          <a:xfrm>
            <a:off x="5651700" y="1230375"/>
            <a:ext cx="24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5 fold cross validation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25" y="2619375"/>
            <a:ext cx="3399750" cy="14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1000" y="1474913"/>
            <a:ext cx="145732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Coefficients</a:t>
            </a:r>
            <a:endParaRPr/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975" y="1063575"/>
            <a:ext cx="662204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Random Forest Classification</a:t>
            </a:r>
            <a:r>
              <a:rPr lang="en" sz="2200"/>
              <a:t> to Predict Heart Attack</a:t>
            </a:r>
            <a:endParaRPr sz="2000"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649" y="510200"/>
            <a:ext cx="6958150" cy="457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9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Random Forest Classification - Results</a:t>
            </a:r>
            <a:endParaRPr sz="2600"/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64875"/>
            <a:ext cx="4351575" cy="37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550" y="846734"/>
            <a:ext cx="4351575" cy="3814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78900"/>
            <a:ext cx="85206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Metrics</a:t>
            </a:r>
            <a:r>
              <a:rPr lang="en" sz="2600"/>
              <a:t> - Heart Attack</a:t>
            </a:r>
            <a:endParaRPr sz="2600"/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475" y="730775"/>
            <a:ext cx="5029200" cy="3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19863"/>
            <a:ext cx="3210525" cy="17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31" name="Google Shape;23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Bollepalli, S.C.; Sahani, A.K.; Aslam, N.; Mohan, B.; Kulkarni, K.; Goyal, A.; Singh, B.; Singh, G.; Mittal, A.; Tandon, R.; Chhabra, S.T.; Wander, G.S.; Armoundas, A.A. An Optimized Machine Learning Model Accurately Predicts In-Hospital Outcomes at Admission to a Cardiac Unit. Diagnostics 2022, 12, 241. </a:t>
            </a: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https://doi.org/10.3390/diagnostics12020241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[HDHI Admission data]. Hospital Admissions Data. Retrieved June 30, 2023 from https://www.kaggle.com/datasets/ashishsahani/hospital-admissions-data?select=HDHI+Admission+data.csv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Considered Questions 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625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 there a relationship between certain patient demographics (age, gender, etc.) and duration of hospital stay?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are the most influential predictors for patient outcome at the time of admission?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52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- Correlation Heatmap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725" y="688350"/>
            <a:ext cx="6599075" cy="42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177750" y="4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r>
              <a:rPr lang="en"/>
              <a:t> Collection - Duration of Hospital Stay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175" y="651850"/>
            <a:ext cx="561975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222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- H</a:t>
            </a:r>
            <a:r>
              <a:rPr lang="en"/>
              <a:t>aemoglobin Values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400" y="572700"/>
            <a:ext cx="552450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148675" y="2955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Evaluating Performance of Dummy Regressor Model</a:t>
            </a:r>
            <a:endParaRPr sz="2400"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50" y="1372275"/>
            <a:ext cx="7689726" cy="31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17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Dummy Regressor - Testing Data Using Mean Strategy</a:t>
            </a:r>
            <a:endParaRPr sz="2000"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50" y="848325"/>
            <a:ext cx="3612846" cy="38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355" y="848339"/>
            <a:ext cx="3612845" cy="3757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13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Dummy Regressor - </a:t>
            </a:r>
            <a:r>
              <a:rPr lang="en" sz="2000"/>
              <a:t>Testing Data Using Median Strategy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50" y="820850"/>
            <a:ext cx="3841952" cy="39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925" y="820850"/>
            <a:ext cx="3841950" cy="3883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